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0" r:id="rId1"/>
    <p:sldMasterId id="2147483651" r:id="rId2"/>
  </p:sldMasterIdLst>
  <p:notesMasterIdLst>
    <p:notesMasterId r:id="rId56"/>
  </p:notesMasterIdLst>
  <p:handoutMasterIdLst>
    <p:handoutMasterId r:id="rId57"/>
  </p:handoutMasterIdLst>
  <p:sldIdLst>
    <p:sldId id="461" r:id="rId3"/>
    <p:sldId id="257" r:id="rId4"/>
    <p:sldId id="465" r:id="rId5"/>
    <p:sldId id="466" r:id="rId6"/>
    <p:sldId id="467" r:id="rId7"/>
    <p:sldId id="468" r:id="rId8"/>
    <p:sldId id="522" r:id="rId9"/>
    <p:sldId id="523" r:id="rId10"/>
    <p:sldId id="524" r:id="rId11"/>
    <p:sldId id="525" r:id="rId12"/>
    <p:sldId id="526" r:id="rId13"/>
    <p:sldId id="527" r:id="rId14"/>
    <p:sldId id="470" r:id="rId15"/>
    <p:sldId id="528" r:id="rId16"/>
    <p:sldId id="472" r:id="rId17"/>
    <p:sldId id="529" r:id="rId18"/>
    <p:sldId id="473" r:id="rId19"/>
    <p:sldId id="474" r:id="rId20"/>
    <p:sldId id="530" r:id="rId21"/>
    <p:sldId id="475" r:id="rId22"/>
    <p:sldId id="531" r:id="rId23"/>
    <p:sldId id="477" r:id="rId24"/>
    <p:sldId id="532" r:id="rId25"/>
    <p:sldId id="479" r:id="rId26"/>
    <p:sldId id="533" r:id="rId27"/>
    <p:sldId id="534" r:id="rId28"/>
    <p:sldId id="535" r:id="rId29"/>
    <p:sldId id="481" r:id="rId30"/>
    <p:sldId id="536" r:id="rId31"/>
    <p:sldId id="483" r:id="rId32"/>
    <p:sldId id="537" r:id="rId33"/>
    <p:sldId id="538" r:id="rId34"/>
    <p:sldId id="485" r:id="rId35"/>
    <p:sldId id="539" r:id="rId36"/>
    <p:sldId id="540" r:id="rId37"/>
    <p:sldId id="487" r:id="rId38"/>
    <p:sldId id="541" r:id="rId39"/>
    <p:sldId id="488" r:id="rId40"/>
    <p:sldId id="510" r:id="rId41"/>
    <p:sldId id="511" r:id="rId42"/>
    <p:sldId id="512" r:id="rId43"/>
    <p:sldId id="513" r:id="rId44"/>
    <p:sldId id="514" r:id="rId45"/>
    <p:sldId id="515" r:id="rId46"/>
    <p:sldId id="542" r:id="rId47"/>
    <p:sldId id="516" r:id="rId48"/>
    <p:sldId id="517" r:id="rId49"/>
    <p:sldId id="518" r:id="rId50"/>
    <p:sldId id="543" r:id="rId51"/>
    <p:sldId id="519" r:id="rId52"/>
    <p:sldId id="391" r:id="rId53"/>
    <p:sldId id="520" r:id="rId54"/>
    <p:sldId id="521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F5CF4D7-0753-4A57-84D6-9D2EBE07A1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B55306B-1D94-4872-81BA-CF3A816FAA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91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1E4020D-8E86-46FB-AA14-EA8BCFBD0615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/>
            <a:fld id="{FD3E4783-8D13-4364-A316-7DA905FCA650}" type="slidenum">
              <a:rPr lang="en-US" sz="1200"/>
              <a:pPr algn="r"/>
              <a:t>1</a:t>
            </a:fld>
            <a:endParaRPr lang="en-US" sz="1200" dirty="0"/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A+ Guide to Hardware, 9th Edition</a:t>
            </a:r>
          </a:p>
          <a:p>
            <a:pPr eaLnBrk="1" hangingPunct="1"/>
            <a:endParaRPr lang="en-US" dirty="0" smtClean="0"/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1200" i="1" dirty="0" smtClean="0"/>
              <a:t>Chapter 2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1200" i="1" dirty="0" smtClean="0"/>
              <a:t>Working Inside Desktop Computers and Laptops</a:t>
            </a:r>
          </a:p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endParaRPr lang="es-EC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3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9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60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56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Clip your ESD strap to the side of the computer case</a:t>
            </a:r>
          </a:p>
          <a:p>
            <a:r>
              <a:rPr lang="en-US" dirty="0" smtClean="0"/>
              <a:t>After opening you will see the main components:</a:t>
            </a:r>
          </a:p>
          <a:p>
            <a:pPr lvl="1"/>
            <a:r>
              <a:rPr lang="en-US" dirty="0" smtClean="0"/>
              <a:t>Power supply</a:t>
            </a:r>
          </a:p>
          <a:p>
            <a:pPr lvl="1"/>
            <a:r>
              <a:rPr lang="en-US" dirty="0" smtClean="0"/>
              <a:t>Motherboard</a:t>
            </a:r>
          </a:p>
          <a:p>
            <a:pPr lvl="1"/>
            <a:r>
              <a:rPr lang="en-US" dirty="0" smtClean="0"/>
              <a:t>Drives</a:t>
            </a:r>
          </a:p>
          <a:p>
            <a:r>
              <a:rPr lang="en-US" dirty="0" smtClean="0"/>
              <a:t>Follow cables from motherboard to the component to know the purpose of each cable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6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4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  <a:p>
            <a:endParaRPr lang="en-US" dirty="0" smtClean="0"/>
          </a:p>
          <a:p>
            <a:r>
              <a:rPr lang="en-US" dirty="0" smtClean="0"/>
              <a:t>If removing components:</a:t>
            </a:r>
          </a:p>
          <a:p>
            <a:pPr lvl="1"/>
            <a:r>
              <a:rPr lang="en-US" dirty="0" smtClean="0"/>
              <a:t>Draw a diagram of all cable connections to the motherboard, expansion cards, and drives</a:t>
            </a:r>
          </a:p>
          <a:p>
            <a:pPr lvl="1"/>
            <a:r>
              <a:rPr lang="en-US" dirty="0" smtClean="0"/>
              <a:t>Use a felt-tip marker to mark components in order to indicate a cable connection, board placement, orientation, etc…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18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  <a:p>
            <a:endParaRPr lang="en-US" dirty="0" smtClean="0"/>
          </a:p>
          <a:p>
            <a:r>
              <a:rPr lang="en-US" dirty="0" smtClean="0"/>
              <a:t>If removing components:</a:t>
            </a:r>
          </a:p>
          <a:p>
            <a:pPr lvl="1"/>
            <a:r>
              <a:rPr lang="en-US" dirty="0" smtClean="0"/>
              <a:t>Draw a diagram of all cable connections to the motherboard, expansion cards, and drives</a:t>
            </a:r>
          </a:p>
          <a:p>
            <a:pPr lvl="1"/>
            <a:r>
              <a:rPr lang="en-US" dirty="0" smtClean="0"/>
              <a:t>Use a felt-tip marker to mark components in order to indicate a cable connection, board placement, orientation, etc…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77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  <a:p>
            <a:endParaRPr lang="en-US" dirty="0" smtClean="0"/>
          </a:p>
          <a:p>
            <a:r>
              <a:rPr lang="en-US" dirty="0" smtClean="0"/>
              <a:t>To remove expansion cards:</a:t>
            </a:r>
          </a:p>
          <a:p>
            <a:pPr lvl="1"/>
            <a:r>
              <a:rPr lang="en-US" dirty="0" smtClean="0"/>
              <a:t>Remove any wire or cable connected to the card</a:t>
            </a:r>
          </a:p>
          <a:p>
            <a:pPr lvl="1"/>
            <a:r>
              <a:rPr lang="en-US" dirty="0" smtClean="0"/>
              <a:t>Remove the screw holding the card to the case</a:t>
            </a:r>
          </a:p>
          <a:p>
            <a:pPr lvl="1"/>
            <a:r>
              <a:rPr lang="en-US" dirty="0" smtClean="0"/>
              <a:t>Grasp the card with both hands and remove it by lifting straight up (can also rock the card from end to end)</a:t>
            </a:r>
          </a:p>
          <a:p>
            <a:pPr lvl="1"/>
            <a:r>
              <a:rPr lang="en-US" dirty="0" smtClean="0"/>
              <a:t>Don’t put your fingers on edge connectors or touch a chip</a:t>
            </a:r>
          </a:p>
          <a:p>
            <a:pPr lvl="2"/>
            <a:r>
              <a:rPr lang="en-US" dirty="0" smtClean="0"/>
              <a:t>It is best to store cards in an antistatic bag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39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Depending on the system, you may have to remove the drives and/or power supply to get to the motherboard</a:t>
            </a:r>
          </a:p>
          <a:p>
            <a:r>
              <a:rPr lang="en-US" dirty="0" smtClean="0"/>
              <a:t>To remove motherboard:</a:t>
            </a:r>
          </a:p>
          <a:p>
            <a:pPr lvl="1"/>
            <a:r>
              <a:rPr lang="en-US" dirty="0" smtClean="0"/>
              <a:t>Unplug power supply lines</a:t>
            </a:r>
          </a:p>
          <a:p>
            <a:pPr lvl="1"/>
            <a:r>
              <a:rPr lang="en-US" dirty="0" smtClean="0"/>
              <a:t>Unplug SATA cables connected to the motherboard</a:t>
            </a:r>
          </a:p>
          <a:p>
            <a:pPr lvl="1"/>
            <a:r>
              <a:rPr lang="en-US" dirty="0" smtClean="0"/>
              <a:t>Disconnect wires leading from the front of the computer case to the motherboard (called front panel connectors)</a:t>
            </a:r>
          </a:p>
          <a:p>
            <a:pPr lvl="2"/>
            <a:r>
              <a:rPr lang="en-US" dirty="0" smtClean="0"/>
              <a:t>Make a diagram before disconnecting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28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Depending on the system, you may have to remove the drives and/or power supply to get to the motherboard</a:t>
            </a:r>
          </a:p>
          <a:p>
            <a:r>
              <a:rPr lang="en-US" dirty="0" smtClean="0"/>
              <a:t>To remove motherboard:</a:t>
            </a:r>
          </a:p>
          <a:p>
            <a:pPr lvl="1"/>
            <a:r>
              <a:rPr lang="en-US" dirty="0" smtClean="0"/>
              <a:t>Unplug power supply lines</a:t>
            </a:r>
          </a:p>
          <a:p>
            <a:pPr lvl="1"/>
            <a:r>
              <a:rPr lang="en-US" dirty="0" smtClean="0"/>
              <a:t>Unplug SATA cables connected to the motherboard</a:t>
            </a:r>
          </a:p>
          <a:p>
            <a:pPr lvl="1"/>
            <a:r>
              <a:rPr lang="en-US" dirty="0" smtClean="0"/>
              <a:t>Disconnect wires leading from the front of the computer case to the motherboard (called front panel connectors)</a:t>
            </a:r>
          </a:p>
          <a:p>
            <a:pPr lvl="2"/>
            <a:r>
              <a:rPr lang="en-US" dirty="0" smtClean="0"/>
              <a:t>Make a diagram before disconnecting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0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23D510E-FE3B-447E-AF10-5F489864EE61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/>
              <a:t>Take apart a desktop computer and put it back together</a:t>
            </a:r>
          </a:p>
          <a:p>
            <a:pPr eaLnBrk="1" hangingPunct="1"/>
            <a:r>
              <a:rPr lang="en-US" dirty="0" smtClean="0"/>
              <a:t>Explain the special considerations when supporting laptop computers that are different than supporting desktop computers</a:t>
            </a:r>
          </a:p>
          <a:p>
            <a:pPr eaLnBrk="1" hangingPunct="1"/>
            <a:r>
              <a:rPr lang="en-US" dirty="0" smtClean="0"/>
              <a:t>Take apart a laptop computer and put it back together</a:t>
            </a:r>
          </a:p>
          <a:p>
            <a:pPr eaLnBrk="1" hangingPunct="1"/>
            <a:endParaRPr lang="en-CA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48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12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10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the power supply from the case:</a:t>
            </a:r>
          </a:p>
          <a:p>
            <a:pPr lvl="1"/>
            <a:r>
              <a:rPr lang="en-US" dirty="0" smtClean="0"/>
              <a:t>Look for screws that attach the power supply to the computer case</a:t>
            </a:r>
          </a:p>
          <a:p>
            <a:pPr lvl="2"/>
            <a:r>
              <a:rPr lang="en-US" dirty="0" smtClean="0"/>
              <a:t>Do not remove screws that hold power supply housing together (do take housing apart)</a:t>
            </a:r>
          </a:p>
          <a:p>
            <a:pPr lvl="1"/>
            <a:r>
              <a:rPr lang="en-US" dirty="0" smtClean="0"/>
              <a:t>Sometimes power supplies are also attached to the case on the underside by recessed slots</a:t>
            </a:r>
          </a:p>
          <a:p>
            <a:pPr lvl="2"/>
            <a:r>
              <a:rPr lang="en-US" dirty="0" smtClean="0"/>
              <a:t>Turn case over and look for slots</a:t>
            </a:r>
          </a:p>
          <a:p>
            <a:pPr lvl="2"/>
            <a:r>
              <a:rPr lang="en-US" dirty="0" smtClean="0"/>
              <a:t>If present, determine in which direction you need to slide the power supply to free it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2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9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Tips to remove drives:</a:t>
            </a:r>
          </a:p>
          <a:p>
            <a:pPr lvl="1"/>
            <a:r>
              <a:rPr lang="en-US" dirty="0" smtClean="0"/>
              <a:t>Look for screws on each side of the drive attaching the drive to the drive bay</a:t>
            </a:r>
          </a:p>
          <a:p>
            <a:pPr lvl="1"/>
            <a:r>
              <a:rPr lang="en-US" dirty="0" smtClean="0"/>
              <a:t>There might be a catch underneath the drive</a:t>
            </a:r>
          </a:p>
          <a:p>
            <a:pPr lvl="2"/>
            <a:r>
              <a:rPr lang="en-US" dirty="0" smtClean="0"/>
              <a:t>You must lift up as you slide the drive forward</a:t>
            </a:r>
          </a:p>
          <a:p>
            <a:pPr lvl="1"/>
            <a:r>
              <a:rPr lang="en-US" dirty="0" smtClean="0"/>
              <a:t>Some drive bays have a clipping mechanism to hold the drive in the bay</a:t>
            </a:r>
          </a:p>
          <a:p>
            <a:pPr lvl="2"/>
            <a:r>
              <a:rPr lang="en-US" dirty="0" smtClean="0"/>
              <a:t>Release the clip and then pull the drive forward</a:t>
            </a:r>
          </a:p>
          <a:p>
            <a:pPr lvl="1"/>
            <a:r>
              <a:rPr lang="en-US" dirty="0" smtClean="0"/>
              <a:t>May have to remove the drive bay in order to remove the drives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9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49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27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  <a:p>
            <a:endParaRPr lang="en-US" dirty="0" smtClean="0"/>
          </a:p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36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74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4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Desktop Computer Case</a:t>
            </a:r>
          </a:p>
          <a:p>
            <a:endParaRPr lang="en-US" dirty="0" smtClean="0"/>
          </a:p>
          <a:p>
            <a:r>
              <a:rPr lang="en-US" dirty="0" smtClean="0"/>
              <a:t>Every PC technician should know how to take a computer apart and put it back together again</a:t>
            </a:r>
          </a:p>
          <a:p>
            <a:r>
              <a:rPr lang="en-US" dirty="0" smtClean="0"/>
              <a:t>The following slides will cover this skill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68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Connect the power cords from the power supply to the motherboard</a:t>
            </a:r>
          </a:p>
          <a:p>
            <a:pPr lvl="1"/>
            <a:r>
              <a:rPr lang="en-US" dirty="0" smtClean="0"/>
              <a:t>Will always need the main P1 power connector and may likely need the 4-pin auxiliary connector for the processor</a:t>
            </a:r>
          </a:p>
          <a:p>
            <a:pPr lvl="1"/>
            <a:r>
              <a:rPr lang="en-US" dirty="0" smtClean="0"/>
              <a:t>A board might have a 6-pin or 8-pin PCIe power connector</a:t>
            </a:r>
          </a:p>
          <a:p>
            <a:pPr lvl="2"/>
            <a:r>
              <a:rPr lang="en-US" dirty="0" smtClean="0"/>
              <a:t>If power supply does not have this connector, use an adapter to convert two Molex connectors to a PCIe connector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71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66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3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Connect the power cords from the power supply to the motherboard (cont’d):</a:t>
            </a:r>
          </a:p>
          <a:p>
            <a:pPr lvl="1"/>
            <a:r>
              <a:rPr lang="en-US" dirty="0" smtClean="0"/>
              <a:t>If case fan is present, connect power cord from the fan to pins on motherboard labeled “Fan Header”</a:t>
            </a:r>
          </a:p>
          <a:p>
            <a:pPr lvl="1"/>
            <a:r>
              <a:rPr lang="en-US" dirty="0" smtClean="0"/>
              <a:t>If a CPU and cooler are already installed on motherboard, connect power cord from CPU to pins on motherboard labeled “Fan Header”</a:t>
            </a:r>
          </a:p>
          <a:p>
            <a:r>
              <a:rPr lang="en-US" dirty="0" smtClean="0"/>
              <a:t>Connect wire leads from the front panel of the case to the front panel header on motherboard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1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99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50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Look for a small triangle embedded on the connector that marks one of the outside wires as pin 1</a:t>
            </a:r>
          </a:p>
          <a:p>
            <a:pPr lvl="1"/>
            <a:r>
              <a:rPr lang="en-US" dirty="0" smtClean="0"/>
              <a:t>Line up pin 1 on connector with pin 1 marked on motherboard </a:t>
            </a:r>
          </a:p>
          <a:p>
            <a:pPr lvl="1"/>
            <a:r>
              <a:rPr lang="en-US" dirty="0" smtClean="0"/>
              <a:t>If labels on motherboard are not clear, consult user guide for help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30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Look for a small triangle embedded on the connector that marks one of the outside wires as pin 1</a:t>
            </a:r>
          </a:p>
          <a:p>
            <a:pPr lvl="1"/>
            <a:r>
              <a:rPr lang="en-US" dirty="0" smtClean="0"/>
              <a:t>Line up pin 1 on connector with pin 1 marked on motherboard </a:t>
            </a:r>
          </a:p>
          <a:p>
            <a:pPr lvl="1"/>
            <a:r>
              <a:rPr lang="en-US" dirty="0" smtClean="0"/>
              <a:t>If labels on motherboard are not clear, consult user guide for help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26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  <a:p>
            <a:endParaRPr lang="en-US" dirty="0" smtClean="0"/>
          </a:p>
          <a:p>
            <a:r>
              <a:rPr lang="en-US" dirty="0" smtClean="0"/>
              <a:t>Connect wires to ports on the front panel of the case</a:t>
            </a:r>
          </a:p>
          <a:p>
            <a:pPr lvl="1"/>
            <a:r>
              <a:rPr lang="en-US" dirty="0" smtClean="0"/>
              <a:t>Audio ports or USB ports are examples</a:t>
            </a:r>
          </a:p>
          <a:p>
            <a:r>
              <a:rPr lang="en-US" dirty="0" smtClean="0"/>
              <a:t>Install the video card and other expansion cards</a:t>
            </a:r>
          </a:p>
          <a:p>
            <a:r>
              <a:rPr lang="en-US" dirty="0" smtClean="0"/>
              <a:t>Double-check each connection </a:t>
            </a:r>
          </a:p>
          <a:p>
            <a:r>
              <a:rPr lang="en-US" dirty="0" smtClean="0"/>
              <a:t>Plug in keyboard, monitor, and mouse</a:t>
            </a:r>
          </a:p>
          <a:p>
            <a:r>
              <a:rPr lang="en-US" dirty="0" smtClean="0"/>
              <a:t>In classroom environment, have instructor check work</a:t>
            </a:r>
          </a:p>
          <a:p>
            <a:r>
              <a:rPr lang="en-US" dirty="0" smtClean="0"/>
              <a:t>Turn on the power and check that the PC is working properly</a:t>
            </a:r>
          </a:p>
          <a:p>
            <a:pPr lvl="1"/>
            <a:r>
              <a:rPr lang="en-US" dirty="0" smtClean="0"/>
              <a:t>If not, most likely a loose connection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1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Special Considerations when Supporting Laptops</a:t>
            </a:r>
          </a:p>
          <a:p>
            <a:endParaRPr lang="en-US" dirty="0" smtClean="0"/>
          </a:p>
          <a:p>
            <a:r>
              <a:rPr lang="en-US" dirty="0" smtClean="0"/>
              <a:t>Laptops and their replacement parts cost more than desktop PCs</a:t>
            </a:r>
          </a:p>
          <a:p>
            <a:r>
              <a:rPr lang="en-US" dirty="0" smtClean="0"/>
              <a:t>Factors to consider that apply more to laptop than desktop computers:</a:t>
            </a:r>
          </a:p>
          <a:p>
            <a:pPr lvl="1"/>
            <a:r>
              <a:rPr lang="en-US" dirty="0" smtClean="0"/>
              <a:t>Original equipment manufacturer’s warranty</a:t>
            </a:r>
          </a:p>
          <a:p>
            <a:pPr lvl="1"/>
            <a:r>
              <a:rPr lang="en-US" dirty="0" smtClean="0"/>
              <a:t>Service manuals and diagnostic software provided by the manufacturer</a:t>
            </a:r>
          </a:p>
          <a:p>
            <a:pPr lvl="1"/>
            <a:r>
              <a:rPr lang="en-US" dirty="0" smtClean="0"/>
              <a:t>Customized installation of the OS unique to laptops</a:t>
            </a:r>
          </a:p>
          <a:p>
            <a:pPr lvl="1"/>
            <a:r>
              <a:rPr lang="en-US" dirty="0" smtClean="0"/>
              <a:t>Advantage of order replacement parts directly from the laptop manufacturer or authorized source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 Plan and Organize Your Work</a:t>
            </a:r>
          </a:p>
          <a:p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Make notes for backtracking</a:t>
            </a:r>
          </a:p>
          <a:p>
            <a:pPr eaLnBrk="1" hangingPunct="1">
              <a:defRPr/>
            </a:pPr>
            <a:r>
              <a:rPr lang="en-US" dirty="0" smtClean="0"/>
              <a:t>Remove loose jewelry that might get caught</a:t>
            </a:r>
          </a:p>
          <a:p>
            <a:pPr eaLnBrk="1" hangingPunct="1">
              <a:defRPr/>
            </a:pPr>
            <a:r>
              <a:rPr lang="en-US" dirty="0" smtClean="0"/>
              <a:t>Stay organized by keeping small parts in one place</a:t>
            </a:r>
          </a:p>
          <a:p>
            <a:pPr eaLnBrk="1" hangingPunct="1">
              <a:defRPr/>
            </a:pPr>
            <a:r>
              <a:rPr lang="en-US" dirty="0" smtClean="0"/>
              <a:t>Do not stack boards on top of each other</a:t>
            </a:r>
          </a:p>
          <a:p>
            <a:pPr eaLnBrk="1" hangingPunct="1">
              <a:defRPr/>
            </a:pPr>
            <a:r>
              <a:rPr lang="en-US" dirty="0" smtClean="0"/>
              <a:t>Do not touch board chips</a:t>
            </a:r>
          </a:p>
          <a:p>
            <a:pPr lvl="1" eaLnBrk="1" hangingPunct="1">
              <a:defRPr/>
            </a:pPr>
            <a:r>
              <a:rPr lang="en-US" dirty="0" smtClean="0"/>
              <a:t>With hands, magnetized screwdriver</a:t>
            </a:r>
          </a:p>
          <a:p>
            <a:pPr lvl="1" eaLnBrk="1" hangingPunct="1">
              <a:defRPr/>
            </a:pPr>
            <a:r>
              <a:rPr lang="en-US" dirty="0" smtClean="0"/>
              <a:t>Fingerprints on edge connectors may later cause corrosion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38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Warranty Concerns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Always check to see if laptop is under warranty before servicing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Contacting technical support: information needed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Laptop model and serial number 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Purchaser name, phone number, address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Service options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On-site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Ship to authorized service center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Phone assistance or online chat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04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 Manuals and Other Sources of Information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Service manuals save time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Enables safe laptop disassembly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Locating documentation – Service manual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Manufacturer’s physical manual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Manufacturer’s Web site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Support or FAQ pages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Third party websites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User manual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Provides basic maintenance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85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Diagnostic Tools Provided by Manufacturers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To determine problem components use diagnostic software provided by manufacturer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Sources: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Manufacturer’s Web site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CDs bundled with the notebook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Hard drive or floppy disk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Example: PC-Doctor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Included with Lenovo, Fujitsu, and HP notebooks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Can be purchased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15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</a:p>
          <a:p>
            <a:endParaRPr lang="en-US" dirty="0" smtClean="0"/>
          </a:p>
          <a:p>
            <a:r>
              <a:rPr lang="en-US" dirty="0" smtClean="0"/>
              <a:t>It may become necessary to open a laptop case to upgrade memory, exchange a hard drive, or replace a failed component</a:t>
            </a:r>
          </a:p>
          <a:p>
            <a:r>
              <a:rPr lang="en-US" dirty="0" smtClean="0"/>
              <a:t>Replacing a broken LCD panel or motherboard can be a complex process</a:t>
            </a:r>
          </a:p>
          <a:p>
            <a:r>
              <a:rPr lang="en-US" dirty="0" smtClean="0"/>
              <a:t>Screws and nuts on a laptop are smaller than a desktop</a:t>
            </a:r>
          </a:p>
          <a:p>
            <a:pPr lvl="1"/>
            <a:r>
              <a:rPr lang="en-US" dirty="0" smtClean="0"/>
              <a:t>Require smaller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13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855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73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Many small screws require smaller tools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Work methodically: 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screws and components organized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Place screws in a pillbox (label each compartment)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Place screws on soft padded work surface</a:t>
            </a:r>
          </a:p>
          <a:p>
            <a:pPr lvl="3" eaLnBrk="1" hangingPunct="1"/>
            <a:r>
              <a:rPr lang="en-US" dirty="0" smtClean="0">
                <a:latin typeface="Arial" charset="0"/>
              </a:rPr>
              <a:t>Use white labeling tape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Place screws on notebook paper</a:t>
            </a:r>
          </a:p>
          <a:p>
            <a:pPr lvl="3" eaLnBrk="1" hangingPunct="1"/>
            <a:r>
              <a:rPr lang="en-US" dirty="0" smtClean="0">
                <a:latin typeface="Arial" charset="0"/>
              </a:rPr>
              <a:t>Write where screw belongs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Tape screw beside manufacturer documentation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Keep notes to help with reassembly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29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74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Disassembly tips: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Find the hardware service manual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Consider the warranty might still apply</a:t>
            </a:r>
          </a:p>
          <a:p>
            <a:pPr lvl="2" eaLnBrk="1" hangingPunct="1"/>
            <a:r>
              <a:rPr lang="en-US" dirty="0" smtClean="0">
                <a:latin typeface="Arial" charset="0"/>
              </a:rPr>
              <a:t>Opening the case might void the warranty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Take the time necessary, do not force anything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Protect against ESD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Understand ZIF connectors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Pry up plastic covers with dental pick or screwdriver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Plastic screws may be used only once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Disassemble components in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769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1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 Plan and Organize Your Work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/>
              <a:t>Protect yourself and the equipment</a:t>
            </a:r>
          </a:p>
          <a:p>
            <a:pPr lvl="1" eaLnBrk="1" hangingPunct="1"/>
            <a:r>
              <a:rPr lang="en-US" dirty="0" smtClean="0"/>
              <a:t>Don’t touch a microchip with a magnetized screwdriver</a:t>
            </a:r>
          </a:p>
          <a:p>
            <a:pPr lvl="1" eaLnBrk="1" hangingPunct="1"/>
            <a:r>
              <a:rPr lang="en-US" dirty="0" smtClean="0"/>
              <a:t>Never ever touch inside of a turned on computer</a:t>
            </a:r>
          </a:p>
          <a:p>
            <a:pPr lvl="1" eaLnBrk="1" hangingPunct="1"/>
            <a:r>
              <a:rPr lang="en-US" dirty="0" smtClean="0"/>
              <a:t>Consider monitor, power supply as “black boxes”</a:t>
            </a:r>
          </a:p>
          <a:p>
            <a:pPr lvl="2" eaLnBrk="1" hangingPunct="1"/>
            <a:r>
              <a:rPr lang="en-US" dirty="0" smtClean="0"/>
              <a:t>Never remove the cover or touch inside</a:t>
            </a:r>
          </a:p>
          <a:p>
            <a:pPr lvl="1" eaLnBrk="1" hangingPunct="1"/>
            <a:r>
              <a:rPr lang="en-US" dirty="0" smtClean="0"/>
              <a:t>Watch out for sharp edges that can cut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846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</a:p>
          <a:p>
            <a:endParaRPr lang="en-US" dirty="0" smtClean="0"/>
          </a:p>
          <a:p>
            <a:pPr eaLnBrk="1" hangingPunct="1"/>
            <a:r>
              <a:rPr lang="en-US" dirty="0" smtClean="0">
                <a:latin typeface="Arial" charset="0"/>
              </a:rPr>
              <a:t>Reassembly tips: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Reassemble notebook in reverse order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Tighten, but do not over tighten, all screws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Before installing the battery or AC adapter verify there are no loose parts inside the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51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F5F6C8-35B7-45E3-9DF6-08AD77ACB6FD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/>
              <a:t>When working inside a computer, stay organized, keep careful notes, and follow all safety procedures</a:t>
            </a:r>
          </a:p>
          <a:p>
            <a:pPr eaLnBrk="1" hangingPunct="1"/>
            <a:r>
              <a:rPr lang="en-US" dirty="0" smtClean="0"/>
              <a:t>Before opening a case, shut down the system, unplug it, disconnect all cables, and press the power button to drain residual power</a:t>
            </a:r>
          </a:p>
          <a:p>
            <a:pPr eaLnBrk="1" hangingPunct="1"/>
            <a:r>
              <a:rPr lang="en-US" dirty="0" smtClean="0"/>
              <a:t>An expansion card fits in a slot on the motherboard and is anchored to the case by a single screw or clip</a:t>
            </a:r>
          </a:p>
          <a:p>
            <a:pPr eaLnBrk="1" hangingPunct="1"/>
            <a:r>
              <a:rPr lang="en-US" dirty="0" smtClean="0"/>
              <a:t>Laptop computers are designed for travel, so smaller and more durable replacement parts cost more than they do for desktops</a:t>
            </a:r>
          </a:p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569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F5F6C8-35B7-45E3-9DF6-08AD77ACB6FD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The laptop manufacturer documentation are useful when disassembling, troubleshooting, and repairing a notebook</a:t>
            </a:r>
          </a:p>
          <a:p>
            <a:pPr eaLnBrk="1" hangingPunct="1"/>
            <a:r>
              <a:rPr lang="en-US" dirty="0" smtClean="0"/>
              <a:t>When an internal component needs replacing, consider the possibility of disabling the component and using an external peripheral device in its place</a:t>
            </a:r>
          </a:p>
          <a:p>
            <a:pPr eaLnBrk="1" hangingPunct="1"/>
            <a:r>
              <a:rPr lang="en-US" dirty="0" smtClean="0"/>
              <a:t>Replacing the laptop might be more cost effective than performing labor-intensive repairs</a:t>
            </a:r>
          </a:p>
          <a:p>
            <a:pPr eaLnBrk="1" hangingPunct="1"/>
            <a:r>
              <a:rPr lang="en-US" dirty="0" smtClean="0"/>
              <a:t>When disassembling a laptop, the manufacturer’s service manual is essential</a:t>
            </a:r>
          </a:p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5809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F5F6C8-35B7-45E3-9DF6-08AD77ACB6FD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/>
              <a:t>When upgrading components on a laptop, use components that are the same brand as the laptop</a:t>
            </a:r>
          </a:p>
          <a:p>
            <a:pPr eaLnBrk="1" hangingPunct="1"/>
            <a:r>
              <a:rPr lang="en-US" dirty="0" smtClean="0"/>
              <a:t>Follow directions in a service manual to disassemble a laptop</a:t>
            </a:r>
          </a:p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5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57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7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01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  <a:p>
            <a:endParaRPr lang="en-US" dirty="0" smtClean="0"/>
          </a:p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5306B-1D94-4872-81BA-CF3A816FAA8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4C8FC-131D-4F52-8B97-566AE64A9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1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6B989-373B-4AC7-A27C-CB2AC2B7EC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C8582-BBBA-4CB9-8FA7-D70FF8D013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37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5E69B-0087-4897-A7C4-40F8BB07E7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07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F32D4-C008-4804-A484-5DA4493DF5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1607A-ED03-4120-9FDC-F786716F70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0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41B3E-6DA2-4585-9514-F5B8E8D39F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1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9F928-4F38-4D60-B5B0-E410ABDC84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0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FDBD7-5969-4298-9098-688395E0C9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09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78E5-FF7A-47D3-BFFC-C736A39081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01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5B139-5469-4511-BAD0-6AFF3ECC96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5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532D1-341C-4669-A340-F2A57E5159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09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0FD60-271F-4B86-A18C-D952E863F6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54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F65D5-239D-4B04-A989-0826337ED5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77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88AF6-A9C6-4375-AC5E-2AF9B81DFA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9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D8E75-B8BE-485B-B07C-75265CB7BE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9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A6C64-FA37-42F2-AC03-E9FFF784DB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6FB77-4240-4106-897A-C717AFE234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5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05945-05DD-4D0A-A72A-525DF0CD72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2FAC7-0F59-4E61-BD92-D284CF0492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5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72D36-375E-4429-8EC8-E7E3E09088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2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344-64C6-4161-95AA-D60691385F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76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248400"/>
            <a:ext cx="304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676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3BC2CB8-5F1C-40D1-974D-A315668E01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Rectangle 5"/>
          <p:cNvSpPr>
            <a:spLocks noChangeArrowheads="1"/>
          </p:cNvSpPr>
          <p:nvPr userDrawn="1"/>
        </p:nvSpPr>
        <p:spPr bwMode="auto">
          <a:xfrm>
            <a:off x="3962400" y="6403975"/>
            <a:ext cx="18806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© Cengage Learning  </a:t>
            </a:r>
            <a:r>
              <a:rPr lang="en-US" sz="1100" dirty="0" smtClean="0"/>
              <a:t>2017</a:t>
            </a:r>
            <a:endParaRPr 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222222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B0B013CF-2A38-4BB0-857F-9BAE79174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0" y="1447800"/>
            <a:ext cx="8382000" cy="2209800"/>
          </a:xfrm>
        </p:spPr>
        <p:txBody>
          <a:bodyPr/>
          <a:lstStyle/>
          <a:p>
            <a:pPr eaLnBrk="1" hangingPunct="1"/>
            <a:r>
              <a:rPr lang="en-US" dirty="0" smtClean="0"/>
              <a:t>A+ Guide to Hardware, 9th Edition</a:t>
            </a:r>
            <a:r>
              <a:rPr lang="en-US" dirty="0"/>
              <a:t/>
            </a:r>
            <a:br>
              <a:rPr lang="en-US" dirty="0"/>
            </a:br>
            <a:endParaRPr lang="en-US" b="1" dirty="0" smtClean="0"/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/>
              <a:t>Chapter </a:t>
            </a:r>
            <a:r>
              <a:rPr lang="en-US" sz="3400" i="1" dirty="0" smtClean="0"/>
              <a:t>2</a:t>
            </a:r>
            <a:endParaRPr lang="en-US" sz="3400" i="1" dirty="0" smtClean="0"/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/>
              <a:t>Working Inside Desktop Computers and Laptops</a:t>
            </a:r>
          </a:p>
        </p:txBody>
      </p:sp>
      <p:pic>
        <p:nvPicPr>
          <p:cNvPr id="14340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78E5-FF7A-47D3-BFFC-C736A39081C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10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814146" y="5604432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2-4 </a:t>
            </a:r>
            <a:r>
              <a:rPr lang="en-US" sz="1200" dirty="0"/>
              <a:t>Slide the panel to the rear of the case</a:t>
            </a:r>
          </a:p>
        </p:txBody>
      </p:sp>
      <p:pic>
        <p:nvPicPr>
          <p:cNvPr id="3" name="Content Placeholder 2" descr="Slide the panel to the rear of the case" title="Figure 2-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0237" y="1844547"/>
            <a:ext cx="5343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4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11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41261" y="5457902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2-5 </a:t>
            </a:r>
            <a:r>
              <a:rPr lang="en-US" sz="1200" dirty="0" smtClean="0"/>
              <a:t>Some </a:t>
            </a:r>
            <a:r>
              <a:rPr lang="en-US" sz="1200" dirty="0"/>
              <a:t>cases require you to remove the front panel </a:t>
            </a:r>
          </a:p>
          <a:p>
            <a:r>
              <a:rPr lang="en-US" sz="1200" dirty="0"/>
              <a:t>                   before removing the side panel of a computer case</a:t>
            </a:r>
          </a:p>
          <a:p>
            <a:endParaRPr lang="en-US" sz="1200" dirty="0"/>
          </a:p>
        </p:txBody>
      </p:sp>
      <p:pic>
        <p:nvPicPr>
          <p:cNvPr id="5" name="Content Placeholder 4" descr="Some cases require you to remove the front panel before removing the side panel of a computer case&#10;" title="Figure 2-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9925" y="1720335"/>
            <a:ext cx="2724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12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34798" y="5517375"/>
            <a:ext cx="3674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2-6 </a:t>
            </a:r>
            <a:r>
              <a:rPr lang="en-US" sz="1200" dirty="0"/>
              <a:t>One screw holds the side panel in place</a:t>
            </a:r>
          </a:p>
        </p:txBody>
      </p:sp>
      <p:pic>
        <p:nvPicPr>
          <p:cNvPr id="3" name="Content Placeholder 2" descr="One screw holds the side panel in place" title="Figure 2-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9300" y="2057400"/>
            <a:ext cx="51054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6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your ESD strap to the side of the computer case</a:t>
            </a:r>
          </a:p>
          <a:p>
            <a:r>
              <a:rPr lang="en-US" dirty="0" smtClean="0"/>
              <a:t>After opening you will see the main components:</a:t>
            </a:r>
          </a:p>
          <a:p>
            <a:pPr lvl="1"/>
            <a:r>
              <a:rPr lang="en-US" dirty="0" smtClean="0"/>
              <a:t>Power supply</a:t>
            </a:r>
          </a:p>
          <a:p>
            <a:pPr lvl="1"/>
            <a:r>
              <a:rPr lang="en-US" dirty="0" smtClean="0"/>
              <a:t>Motherboard</a:t>
            </a:r>
          </a:p>
          <a:p>
            <a:pPr lvl="1"/>
            <a:r>
              <a:rPr lang="en-US" dirty="0" smtClean="0"/>
              <a:t>Drives</a:t>
            </a:r>
          </a:p>
          <a:p>
            <a:r>
              <a:rPr lang="en-US" dirty="0" smtClean="0"/>
              <a:t>Follow cables from motherboard to the component to know the purpose of each cable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61F4475-1EAF-47F7-94DA-080A6640CE1C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93083" y="5599277"/>
            <a:ext cx="6357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2-7 </a:t>
            </a:r>
            <a:r>
              <a:rPr lang="en-US" sz="1200" dirty="0"/>
              <a:t>Attach the alligator clip of your ground bracelet to the side of the computer case</a:t>
            </a:r>
          </a:p>
        </p:txBody>
      </p:sp>
      <p:pic>
        <p:nvPicPr>
          <p:cNvPr id="5" name="Content Placeholder 4" descr="Attach the alligator clip of your ground bracelet to the side of the computer case" title="Figure 2-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0237" y="1772720"/>
            <a:ext cx="5343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removing components:</a:t>
            </a:r>
          </a:p>
          <a:p>
            <a:pPr lvl="1"/>
            <a:r>
              <a:rPr lang="en-US" dirty="0" smtClean="0"/>
              <a:t>Draw a diagram of all cable connections to the motherboard, expansion cards, and drives</a:t>
            </a:r>
          </a:p>
          <a:p>
            <a:pPr lvl="1"/>
            <a:r>
              <a:rPr lang="en-US" dirty="0" smtClean="0"/>
              <a:t>Use a felt-tip marker to mark components in order to indicate a cable connection, board placement, orientation, etc…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001E25-2820-415B-A08A-4C77786F89FF}" type="slidenum">
              <a:rPr lang="en-US" smtClean="0"/>
              <a:pPr eaLnBrk="1" hangingPunct="1"/>
              <a:t>15</a:t>
            </a:fld>
            <a:endParaRPr lang="en-US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</p:txBody>
      </p:sp>
      <p:pic>
        <p:nvPicPr>
          <p:cNvPr id="2" name="Content Placeholder 1" descr="Diagram the pin locations of the color-coded wires that connect to the front of the case&#10;" title="Figure 2-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6500" y="2057400"/>
            <a:ext cx="4191000" cy="26860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001E25-2820-415B-A08A-4C77786F89FF}" type="slidenum">
              <a:rPr lang="en-US" smtClean="0"/>
              <a:pPr eaLnBrk="1" hangingPunct="1"/>
              <a:t>16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31431" y="5031085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2-8  </a:t>
            </a:r>
            <a:r>
              <a:rPr lang="en-US" sz="1200" dirty="0" smtClean="0"/>
              <a:t>Diagram the pin locations of the color-coded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wires that connect to the front of the case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884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remove expansion cards:</a:t>
            </a:r>
          </a:p>
          <a:p>
            <a:pPr lvl="1"/>
            <a:r>
              <a:rPr lang="en-US" dirty="0" smtClean="0"/>
              <a:t>Remove any wire or cable connected to the card</a:t>
            </a:r>
          </a:p>
          <a:p>
            <a:pPr lvl="1"/>
            <a:r>
              <a:rPr lang="en-US" dirty="0" smtClean="0"/>
              <a:t>Remove the screw holding the card to the case</a:t>
            </a:r>
          </a:p>
          <a:p>
            <a:pPr lvl="1"/>
            <a:r>
              <a:rPr lang="en-US" dirty="0" smtClean="0"/>
              <a:t>Grasp the card with both hands and remove it by lifting straight up (can also rock the card from end to end)</a:t>
            </a:r>
          </a:p>
          <a:p>
            <a:pPr lvl="1"/>
            <a:r>
              <a:rPr lang="en-US" dirty="0" smtClean="0"/>
              <a:t>Don’t put your fingers on edge connectors or touch a chip</a:t>
            </a:r>
          </a:p>
          <a:p>
            <a:pPr lvl="2"/>
            <a:r>
              <a:rPr lang="en-US" dirty="0" smtClean="0"/>
              <a:t>It is best to store cards in an antistatic bag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C59F7CC-9C26-4C53-9398-EC5B19B37D51}" type="slidenum">
              <a:rPr lang="en-US" smtClean="0"/>
              <a:pPr eaLnBrk="1" hangingPunct="1"/>
              <a:t>17</a:t>
            </a:fld>
            <a:endParaRPr lang="en-US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Depending on the system, you may have to remove the drives and/or power supply to get to the motherboard</a:t>
            </a:r>
          </a:p>
          <a:p>
            <a:r>
              <a:rPr lang="en-US" dirty="0" smtClean="0"/>
              <a:t>To remove motherboard:</a:t>
            </a:r>
          </a:p>
          <a:p>
            <a:pPr lvl="1"/>
            <a:r>
              <a:rPr lang="en-US" dirty="0" smtClean="0"/>
              <a:t>Unplug power supply lines</a:t>
            </a:r>
          </a:p>
          <a:p>
            <a:pPr lvl="1"/>
            <a:r>
              <a:rPr lang="en-US" dirty="0" smtClean="0"/>
              <a:t>Unplug SATA cables connected to the motherboard</a:t>
            </a:r>
          </a:p>
          <a:p>
            <a:pPr lvl="1"/>
            <a:r>
              <a:rPr lang="en-US" dirty="0" smtClean="0"/>
              <a:t>Disconnect wires leading from the front of the computer case to the motherboard (called front panel connectors)</a:t>
            </a:r>
          </a:p>
          <a:p>
            <a:pPr lvl="2"/>
            <a:r>
              <a:rPr lang="en-US" dirty="0" smtClean="0"/>
              <a:t>Make a diagram before disconnecting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93A8CF8-A0A2-4763-B089-BEBAE35AF998}" type="slidenum">
              <a:rPr lang="en-US" smtClean="0"/>
              <a:pPr eaLnBrk="1" hangingPunct="1"/>
              <a:t>18</a:t>
            </a:fld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pic>
        <p:nvPicPr>
          <p:cNvPr id="2" name="Content Placeholder 1" descr="Five leads from the front panel connect to two rows of pins on the motherboard front panel header&#10;" title="Figure 2-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5550" y="1905000"/>
            <a:ext cx="4152900" cy="34194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93A8CF8-A0A2-4763-B089-BEBAE35AF998}" type="slidenum">
              <a:rPr lang="en-US" smtClean="0"/>
              <a:pPr eaLnBrk="1" hangingPunct="1"/>
              <a:t>19</a:t>
            </a:fld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18819" y="5552430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2-9 </a:t>
            </a:r>
            <a:r>
              <a:rPr lang="en-US" sz="1200" dirty="0"/>
              <a:t>Five leads from the front panel connect to two </a:t>
            </a:r>
            <a:r>
              <a:rPr lang="en-US" sz="1200" dirty="0" smtClean="0"/>
              <a:t>rows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     </a:t>
            </a:r>
            <a:r>
              <a:rPr lang="en-US" sz="1200" dirty="0"/>
              <a:t> </a:t>
            </a:r>
            <a:r>
              <a:rPr lang="en-US" sz="1200" dirty="0" smtClean="0"/>
              <a:t>of pins on </a:t>
            </a:r>
            <a:r>
              <a:rPr lang="en-US" sz="1200" dirty="0"/>
              <a:t>the motherboard front panel header</a:t>
            </a:r>
          </a:p>
        </p:txBody>
      </p:sp>
    </p:spTree>
    <p:extLst>
      <p:ext uri="{BB962C8B-B14F-4D97-AF65-F5344CB8AC3E}">
        <p14:creationId xmlns:p14="http://schemas.microsoft.com/office/powerpoint/2010/main" val="47583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Take apart a desktop computer and put it back together</a:t>
            </a:r>
          </a:p>
          <a:p>
            <a:pPr eaLnBrk="1" hangingPunct="1"/>
            <a:r>
              <a:rPr lang="en-US" dirty="0" smtClean="0"/>
              <a:t>Explain the special considerations when supporting laptop computers that are different than supporting desktop computers</a:t>
            </a:r>
          </a:p>
          <a:p>
            <a:pPr eaLnBrk="1" hangingPunct="1"/>
            <a:r>
              <a:rPr lang="en-US" dirty="0" smtClean="0"/>
              <a:t>Take apart a laptop computer and put it back together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953A7B4-98F5-4B3E-9378-F57B1C634B23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pic>
        <p:nvPicPr>
          <p:cNvPr id="2" name="Content Placeholder 1" descr="Remove the motherboard from the case" title="Figure 2-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0237" y="1676400"/>
            <a:ext cx="5343525" cy="38957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47350" y="5768588"/>
            <a:ext cx="380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2-10  </a:t>
            </a:r>
            <a:r>
              <a:rPr lang="en-US" sz="1200" dirty="0" smtClean="0"/>
              <a:t>Remove the motherboard from the case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080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remove the power supply from the case:</a:t>
            </a:r>
          </a:p>
          <a:p>
            <a:pPr lvl="1"/>
            <a:r>
              <a:rPr lang="en-US" dirty="0" smtClean="0"/>
              <a:t>Look for screws that attach the power supply to the computer case</a:t>
            </a:r>
          </a:p>
          <a:p>
            <a:pPr lvl="2"/>
            <a:r>
              <a:rPr lang="en-US" dirty="0" smtClean="0"/>
              <a:t>Do not remove screws that hold power supply housing together (do take housing apart)</a:t>
            </a:r>
          </a:p>
          <a:p>
            <a:pPr lvl="1"/>
            <a:r>
              <a:rPr lang="en-US" dirty="0" smtClean="0"/>
              <a:t>Sometimes power supplies are also attached to the case on the underside by recessed slots</a:t>
            </a:r>
          </a:p>
          <a:p>
            <a:pPr lvl="2"/>
            <a:r>
              <a:rPr lang="en-US" dirty="0" smtClean="0"/>
              <a:t>Turn case over and look for slots</a:t>
            </a:r>
          </a:p>
          <a:p>
            <a:pPr lvl="2"/>
            <a:r>
              <a:rPr lang="en-US" dirty="0" smtClean="0"/>
              <a:t>If present, determine in which direction you need to slide the power supply to free it from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F8AE5D8-06CD-431B-9520-9DB77B15E381}" type="slidenum">
              <a:rPr lang="en-US" smtClean="0"/>
              <a:pPr eaLnBrk="1" hangingPunct="1"/>
              <a:t>22</a:t>
            </a:fld>
            <a:endParaRPr 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23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47350" y="5768588"/>
            <a:ext cx="4134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2-11 </a:t>
            </a:r>
            <a:r>
              <a:rPr lang="en-US" sz="1200" dirty="0"/>
              <a:t>Removing the power supply mounting screws</a:t>
            </a:r>
          </a:p>
        </p:txBody>
      </p:sp>
      <p:pic>
        <p:nvPicPr>
          <p:cNvPr id="5" name="Content Placeholder 4" descr="Removing the power supply mounting screws" title="Figure 2-1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9519" y="1946275"/>
            <a:ext cx="4200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Tips to remove drives:</a:t>
            </a:r>
          </a:p>
          <a:p>
            <a:pPr lvl="1"/>
            <a:r>
              <a:rPr lang="en-US" dirty="0" smtClean="0"/>
              <a:t>Look for screws on each side of the drive attaching the drive to the drive bay</a:t>
            </a:r>
          </a:p>
          <a:p>
            <a:pPr lvl="1"/>
            <a:r>
              <a:rPr lang="en-US" dirty="0" smtClean="0"/>
              <a:t>There might be a catch underneath the drive</a:t>
            </a:r>
          </a:p>
          <a:p>
            <a:pPr lvl="2"/>
            <a:r>
              <a:rPr lang="en-US" dirty="0" smtClean="0"/>
              <a:t>You must lift up as you slide the drive forward</a:t>
            </a:r>
          </a:p>
          <a:p>
            <a:pPr lvl="1"/>
            <a:r>
              <a:rPr lang="en-US" dirty="0" smtClean="0"/>
              <a:t>Some drive bays have a clipping mechanism to hold the drive in the bay</a:t>
            </a:r>
          </a:p>
          <a:p>
            <a:pPr lvl="2"/>
            <a:r>
              <a:rPr lang="en-US" dirty="0" smtClean="0"/>
              <a:t>Release the clip and then pull the drive forward</a:t>
            </a:r>
          </a:p>
          <a:p>
            <a:pPr lvl="1"/>
            <a:r>
              <a:rPr lang="en-US" dirty="0" smtClean="0"/>
              <a:t>May have to remove the drive bay in order to remove the drives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43CEAE72-4A0F-4295-A674-1EBA1DF12EAA}" type="slidenum">
              <a:rPr lang="en-US" smtClean="0"/>
              <a:pPr eaLnBrk="1" hangingPunct="1"/>
              <a:t>24</a:t>
            </a:fld>
            <a:endParaRPr lang="en-US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92881" y="5537755"/>
            <a:ext cx="455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2-12 </a:t>
            </a:r>
            <a:r>
              <a:rPr lang="en-US" sz="1200" dirty="0"/>
              <a:t>To remove this CD drive, first pull the clip forward to</a:t>
            </a:r>
          </a:p>
          <a:p>
            <a:r>
              <a:rPr lang="en-US" sz="1200" dirty="0"/>
              <a:t>                     release the drive from the bay</a:t>
            </a:r>
          </a:p>
        </p:txBody>
      </p:sp>
      <p:pic>
        <p:nvPicPr>
          <p:cNvPr id="3" name="Content Placeholder 2" descr="To remove this CD drive, first pull the clip forward to release the drive from the bay&#10;" title="Figure 2-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912" y="1878613"/>
            <a:ext cx="52101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7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26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92881" y="5537755"/>
            <a:ext cx="4604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2-13 </a:t>
            </a:r>
            <a:r>
              <a:rPr lang="en-US" sz="1200" dirty="0"/>
              <a:t>Push down on the clip and then slide the removable </a:t>
            </a:r>
            <a:endParaRPr lang="en-US" sz="1200" dirty="0" smtClean="0"/>
          </a:p>
          <a:p>
            <a:r>
              <a:rPr lang="en-US" sz="1200" dirty="0" smtClean="0"/>
              <a:t>	bay </a:t>
            </a:r>
            <a:r>
              <a:rPr lang="en-US" sz="1200" dirty="0"/>
              <a:t>forward and </a:t>
            </a:r>
            <a:r>
              <a:rPr lang="en-US" sz="1200" dirty="0" smtClean="0"/>
              <a:t>out of </a:t>
            </a:r>
            <a:r>
              <a:rPr lang="en-US" sz="1200" dirty="0"/>
              <a:t>the case</a:t>
            </a:r>
          </a:p>
        </p:txBody>
      </p:sp>
      <p:pic>
        <p:nvPicPr>
          <p:cNvPr id="5" name="Content Placeholder 4" descr="Push down on the clip and then slide the removable bay forward and out of the case&#10;" title="Figure 2-1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5961" y="1718230"/>
            <a:ext cx="51720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27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92881" y="5537755"/>
            <a:ext cx="4501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2-14 </a:t>
            </a:r>
            <a:r>
              <a:rPr lang="en-US" sz="1200" dirty="0"/>
              <a:t>Drives in this removable bay are held in place with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screws </a:t>
            </a:r>
            <a:r>
              <a:rPr lang="en-US" sz="1200" dirty="0"/>
              <a:t>on </a:t>
            </a:r>
            <a:r>
              <a:rPr lang="en-US" sz="1200" dirty="0" smtClean="0"/>
              <a:t>each side </a:t>
            </a:r>
            <a:r>
              <a:rPr lang="en-US" sz="1200" dirty="0"/>
              <a:t>of the bay</a:t>
            </a:r>
          </a:p>
        </p:txBody>
      </p:sp>
      <p:pic>
        <p:nvPicPr>
          <p:cNvPr id="3" name="Content Placeholder 2" descr="Drives in this removable bay are held in place with screws on each&#10;side of the bay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713" y="1841390"/>
            <a:ext cx="46482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28</a:t>
            </a:fld>
            <a:endParaRPr lang="en-US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pic>
        <p:nvPicPr>
          <p:cNvPr id="2" name="Content Placeholder 1" descr="Align screw holes in the case with those on the motherboard" title="Figure 2-2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4487" y="2057400"/>
            <a:ext cx="5915025" cy="27908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29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78981" y="5349487"/>
            <a:ext cx="5186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2-15  </a:t>
            </a:r>
            <a:r>
              <a:rPr lang="en-US" sz="1200" dirty="0" smtClean="0"/>
              <a:t>Align screw holes in the case with those on the motherboard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14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Desktop Computer Case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PC technician should know how to take a computer apart and put it back together again</a:t>
            </a:r>
          </a:p>
          <a:p>
            <a:r>
              <a:rPr lang="en-US" dirty="0" smtClean="0"/>
              <a:t>The following slides will cover this skill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FBBC175-B7BE-424E-9F51-FD12FE12A269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power cords from the power supply to the motherboard</a:t>
            </a:r>
          </a:p>
          <a:p>
            <a:pPr lvl="1"/>
            <a:r>
              <a:rPr lang="en-US" dirty="0" smtClean="0"/>
              <a:t>Will always need the main P1 power connector and may likely need the 4-pin auxiliary connector for the processor</a:t>
            </a:r>
          </a:p>
          <a:p>
            <a:pPr lvl="1"/>
            <a:r>
              <a:rPr lang="en-US" dirty="0" smtClean="0"/>
              <a:t>A board might have a 6-pin or 8-pin PCIe power connector</a:t>
            </a:r>
          </a:p>
          <a:p>
            <a:pPr lvl="2"/>
            <a:r>
              <a:rPr lang="en-US" dirty="0" smtClean="0"/>
              <a:t>If power supply does not have this connector, use an adapter to convert two Molex connectors to a PCIe connector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C9DD860-4E61-439F-970D-F5AAAB527F9A}" type="slidenum">
              <a:rPr lang="en-US" smtClean="0"/>
              <a:pPr eaLnBrk="1" hangingPunct="1"/>
              <a:t>30</a:t>
            </a:fld>
            <a:endParaRPr lang="en-US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31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20845" y="5444045"/>
            <a:ext cx="490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2-16 </a:t>
            </a:r>
            <a:r>
              <a:rPr lang="en-US" sz="1200" dirty="0"/>
              <a:t>The 24-pin connector supplies power to the motherboard</a:t>
            </a:r>
          </a:p>
        </p:txBody>
      </p:sp>
      <p:pic>
        <p:nvPicPr>
          <p:cNvPr id="5" name="Content Placeholder 4" descr="The 24-pin connector supplies power to the motherboard" title="Figure 2-2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1160" y="2047263"/>
            <a:ext cx="57816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4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32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07645" y="5538589"/>
            <a:ext cx="532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2-17 </a:t>
            </a:r>
            <a:r>
              <a:rPr lang="en-US" sz="1200" dirty="0"/>
              <a:t>The auxiliary 4-pin power cord provides power to the processor</a:t>
            </a:r>
          </a:p>
        </p:txBody>
      </p:sp>
      <p:pic>
        <p:nvPicPr>
          <p:cNvPr id="3" name="Content Placeholder 2" descr="The auxiliary 4-pin power cord provides power to the processor" title="Figure 2-2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372" y="1808517"/>
            <a:ext cx="46672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49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power cords from the power supply to the motherboard (cont’d):</a:t>
            </a:r>
          </a:p>
          <a:p>
            <a:pPr lvl="1"/>
            <a:r>
              <a:rPr lang="en-US" dirty="0" smtClean="0"/>
              <a:t>If case fan is present, connect power cord from the fan to pins on motherboard labeled “Fan Header”</a:t>
            </a:r>
          </a:p>
          <a:p>
            <a:pPr lvl="1"/>
            <a:r>
              <a:rPr lang="en-US" dirty="0" smtClean="0"/>
              <a:t>If a CPU and cooler are already installed on motherboard, connect power cord from CPU to pins on motherboard labeled “Fan Header”</a:t>
            </a:r>
          </a:p>
          <a:p>
            <a:r>
              <a:rPr lang="en-US" dirty="0" smtClean="0"/>
              <a:t>Connect wire leads from the front panel of the case to the front panel header on motherboard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C5D616D-0028-4545-B21E-5E97AC6A2CE3}" type="slidenum">
              <a:rPr lang="en-US" smtClean="0"/>
              <a:pPr eaLnBrk="1" hangingPunct="1"/>
              <a:t>33</a:t>
            </a:fld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34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85815" y="5396860"/>
            <a:ext cx="5572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2-18 </a:t>
            </a:r>
            <a:r>
              <a:rPr lang="en-US" sz="1200" dirty="0"/>
              <a:t>Seven connectors from the front panel connect to the motherboard</a:t>
            </a:r>
          </a:p>
        </p:txBody>
      </p:sp>
      <p:pic>
        <p:nvPicPr>
          <p:cNvPr id="5" name="Content Placeholder 4" descr="Seven connectors from the front panel connect to the motherboard" title="Figure 2-2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183" y="2428369"/>
            <a:ext cx="69056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40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35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85814" y="5579119"/>
            <a:ext cx="4618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2-19 </a:t>
            </a:r>
            <a:r>
              <a:rPr lang="en-US" sz="1200" dirty="0"/>
              <a:t>Front panel header uses color-coded pins and labels</a:t>
            </a:r>
          </a:p>
        </p:txBody>
      </p:sp>
      <p:pic>
        <p:nvPicPr>
          <p:cNvPr id="3" name="Content Placeholder 2" descr="Front panel header uses color-coded pins and labels" title="Figure 2-2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68" y="1811103"/>
            <a:ext cx="58102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7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a small triangle embedded on the connector that marks one of the outside wires as pin 1</a:t>
            </a:r>
          </a:p>
          <a:p>
            <a:pPr lvl="1"/>
            <a:r>
              <a:rPr lang="en-US" dirty="0" smtClean="0"/>
              <a:t>Line up pin 1 on connector with pin 1 marked on motherboard </a:t>
            </a:r>
          </a:p>
          <a:p>
            <a:pPr lvl="1"/>
            <a:r>
              <a:rPr lang="en-US" dirty="0" smtClean="0"/>
              <a:t>If labels on motherboard are not clear, consult user guide for help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AA2CB1F-07B0-4B2C-BFD6-362E4F265574}" type="slidenum">
              <a:rPr lang="en-US" smtClean="0"/>
              <a:pPr eaLnBrk="1" hangingPunct="1"/>
              <a:t>36</a:t>
            </a:fld>
            <a:endParaRPr lang="en-US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pic>
        <p:nvPicPr>
          <p:cNvPr id="2" name="Content Placeholder 1" descr="Front panel header with all connectors in place" title="Figure 2-3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4037" y="2209800"/>
            <a:ext cx="5495925" cy="25812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AA2CB1F-07B0-4B2C-BFD6-362E4F265574}" type="slidenum">
              <a:rPr lang="en-US" smtClean="0"/>
              <a:pPr eaLnBrk="1" hangingPunct="1"/>
              <a:t>37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85814" y="5579119"/>
            <a:ext cx="4219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2-20 </a:t>
            </a:r>
            <a:r>
              <a:rPr lang="en-US" sz="1200" dirty="0"/>
              <a:t>Front panel header with all connectors in place</a:t>
            </a:r>
          </a:p>
        </p:txBody>
      </p:sp>
    </p:spTree>
    <p:extLst>
      <p:ext uri="{BB962C8B-B14F-4D97-AF65-F5344CB8AC3E}">
        <p14:creationId xmlns:p14="http://schemas.microsoft.com/office/powerpoint/2010/main" val="330062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wires to ports on the front panel of the case</a:t>
            </a:r>
          </a:p>
          <a:p>
            <a:pPr lvl="1"/>
            <a:r>
              <a:rPr lang="en-US" dirty="0" smtClean="0"/>
              <a:t>Audio ports or USB ports are examples</a:t>
            </a:r>
          </a:p>
          <a:p>
            <a:r>
              <a:rPr lang="en-US" dirty="0" smtClean="0"/>
              <a:t>Install the video card and other expansion cards</a:t>
            </a:r>
          </a:p>
          <a:p>
            <a:r>
              <a:rPr lang="en-US" dirty="0" smtClean="0"/>
              <a:t>Double-check each connection </a:t>
            </a:r>
          </a:p>
          <a:p>
            <a:r>
              <a:rPr lang="en-US" dirty="0" smtClean="0"/>
              <a:t>Plug in keyboard, monitor, and mouse</a:t>
            </a:r>
          </a:p>
          <a:p>
            <a:r>
              <a:rPr lang="en-US" dirty="0" smtClean="0"/>
              <a:t>In classroom environment, have instructor check work</a:t>
            </a:r>
          </a:p>
          <a:p>
            <a:r>
              <a:rPr lang="en-US" dirty="0" smtClean="0"/>
              <a:t>Turn on the power and check that the PC is working properly</a:t>
            </a:r>
          </a:p>
          <a:p>
            <a:pPr lvl="1"/>
            <a:r>
              <a:rPr lang="en-US" dirty="0" smtClean="0"/>
              <a:t>If not, most likely a loose connection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486663E4-63AB-4A92-8F75-9670127FA1A4}" type="slidenum">
              <a:rPr lang="en-US" smtClean="0"/>
              <a:pPr eaLnBrk="1" hangingPunct="1"/>
              <a:t>38</a:t>
            </a:fld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Considerations when Supporting Laptops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Laptops and their replacement parts cost more than desktop PCs</a:t>
            </a:r>
          </a:p>
          <a:p>
            <a:r>
              <a:rPr lang="en-US" dirty="0" smtClean="0"/>
              <a:t>Factors to consider that apply more to laptop than desktop computers:</a:t>
            </a:r>
          </a:p>
          <a:p>
            <a:pPr lvl="1"/>
            <a:r>
              <a:rPr lang="en-US" dirty="0" smtClean="0"/>
              <a:t>Original equipment manufacturer’s warranty</a:t>
            </a:r>
          </a:p>
          <a:p>
            <a:pPr lvl="1"/>
            <a:r>
              <a:rPr lang="en-US" dirty="0" smtClean="0"/>
              <a:t>Service manuals and diagnostic software provided by the manufacturer</a:t>
            </a:r>
          </a:p>
          <a:p>
            <a:pPr lvl="1"/>
            <a:r>
              <a:rPr lang="en-US" dirty="0" smtClean="0"/>
              <a:t>Customized installation of the OS unique to laptops</a:t>
            </a:r>
          </a:p>
          <a:p>
            <a:pPr lvl="1"/>
            <a:r>
              <a:rPr lang="en-US" dirty="0" smtClean="0"/>
              <a:t>Advantage of order replacement parts directly from the laptop manufacturer or authorized source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3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Plan and Organize Your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Make notes for backtracking</a:t>
            </a:r>
          </a:p>
          <a:p>
            <a:pPr eaLnBrk="1" hangingPunct="1">
              <a:defRPr/>
            </a:pPr>
            <a:r>
              <a:rPr lang="en-US" dirty="0" smtClean="0"/>
              <a:t>Remove loose jewelry that might get caught</a:t>
            </a:r>
          </a:p>
          <a:p>
            <a:pPr eaLnBrk="1" hangingPunct="1">
              <a:defRPr/>
            </a:pPr>
            <a:r>
              <a:rPr lang="en-US" dirty="0" smtClean="0"/>
              <a:t>Stay organized by keeping small parts in one place</a:t>
            </a:r>
          </a:p>
          <a:p>
            <a:pPr eaLnBrk="1" hangingPunct="1">
              <a:defRPr/>
            </a:pPr>
            <a:r>
              <a:rPr lang="en-US" dirty="0" smtClean="0"/>
              <a:t>Do not stack boards on top of each other</a:t>
            </a:r>
          </a:p>
          <a:p>
            <a:pPr eaLnBrk="1" hangingPunct="1">
              <a:defRPr/>
            </a:pPr>
            <a:r>
              <a:rPr lang="en-US" dirty="0" smtClean="0"/>
              <a:t>Do not touch board chips</a:t>
            </a:r>
          </a:p>
          <a:p>
            <a:pPr lvl="1" eaLnBrk="1" hangingPunct="1">
              <a:defRPr/>
            </a:pPr>
            <a:r>
              <a:rPr lang="en-US" dirty="0" smtClean="0"/>
              <a:t>With hands, magnetized screwdriver</a:t>
            </a:r>
          </a:p>
          <a:p>
            <a:pPr lvl="1" eaLnBrk="1" hangingPunct="1">
              <a:defRPr/>
            </a:pPr>
            <a:r>
              <a:rPr lang="en-US" dirty="0" smtClean="0"/>
              <a:t>Fingerprints on edge connectors may later cause corrosion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8FF5EDD-5E87-43CF-8274-0EFC5B80250D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Warranty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Always check to see if </a:t>
            </a:r>
            <a:r>
              <a:rPr lang="en-US" dirty="0" smtClean="0">
                <a:latin typeface="Arial" charset="0"/>
              </a:rPr>
              <a:t>laptop </a:t>
            </a:r>
            <a:r>
              <a:rPr lang="en-US" dirty="0">
                <a:latin typeface="Arial" charset="0"/>
              </a:rPr>
              <a:t>is under warranty before servicing</a:t>
            </a:r>
          </a:p>
          <a:p>
            <a:pPr eaLnBrk="1" hangingPunct="1"/>
            <a:r>
              <a:rPr lang="en-US" dirty="0">
                <a:latin typeface="Arial" charset="0"/>
              </a:rPr>
              <a:t>Contacting technical support: information needed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Laptop </a:t>
            </a:r>
            <a:r>
              <a:rPr lang="en-US" dirty="0">
                <a:latin typeface="Arial" charset="0"/>
              </a:rPr>
              <a:t>model and serial number </a:t>
            </a:r>
          </a:p>
          <a:p>
            <a:pPr lvl="1" eaLnBrk="1" hangingPunct="1"/>
            <a:r>
              <a:rPr lang="en-US" dirty="0">
                <a:latin typeface="Arial" charset="0"/>
              </a:rPr>
              <a:t>Purchaser name, phone number, address</a:t>
            </a:r>
          </a:p>
          <a:p>
            <a:pPr eaLnBrk="1" hangingPunct="1"/>
            <a:r>
              <a:rPr lang="en-US" dirty="0">
                <a:latin typeface="Arial" charset="0"/>
              </a:rPr>
              <a:t>Service options</a:t>
            </a:r>
          </a:p>
          <a:p>
            <a:pPr lvl="1" eaLnBrk="1" hangingPunct="1"/>
            <a:r>
              <a:rPr lang="en-US" dirty="0">
                <a:latin typeface="Arial" charset="0"/>
              </a:rPr>
              <a:t>On-site</a:t>
            </a:r>
          </a:p>
          <a:p>
            <a:pPr lvl="1" eaLnBrk="1" hangingPunct="1"/>
            <a:r>
              <a:rPr lang="en-US" dirty="0">
                <a:latin typeface="Arial" charset="0"/>
              </a:rPr>
              <a:t>Ship to authorized service center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Phone assistance or online chat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45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Manuals and Other Sources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Service manuals save time</a:t>
            </a:r>
          </a:p>
          <a:p>
            <a:pPr lvl="1" eaLnBrk="1" hangingPunct="1"/>
            <a:r>
              <a:rPr lang="en-US" dirty="0">
                <a:latin typeface="Arial" charset="0"/>
              </a:rPr>
              <a:t>Enables safe </a:t>
            </a:r>
            <a:r>
              <a:rPr lang="en-US" dirty="0" smtClean="0">
                <a:latin typeface="Arial" charset="0"/>
              </a:rPr>
              <a:t>laptop </a:t>
            </a:r>
            <a:r>
              <a:rPr lang="en-US" dirty="0">
                <a:latin typeface="Arial" charset="0"/>
              </a:rPr>
              <a:t>disassembly</a:t>
            </a:r>
          </a:p>
          <a:p>
            <a:pPr eaLnBrk="1" hangingPunct="1"/>
            <a:r>
              <a:rPr lang="en-US" dirty="0">
                <a:latin typeface="Arial" charset="0"/>
              </a:rPr>
              <a:t>Locating documentation – Service manual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Manufacturer’s physical manual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Manufacturer’s Web site</a:t>
            </a:r>
          </a:p>
          <a:p>
            <a:pPr lvl="2" eaLnBrk="1" hangingPunct="1"/>
            <a:r>
              <a:rPr lang="en-US" dirty="0">
                <a:latin typeface="Arial" charset="0"/>
              </a:rPr>
              <a:t>Support or FAQ pages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Third party websites</a:t>
            </a:r>
          </a:p>
          <a:p>
            <a:pPr eaLnBrk="1" hangingPunct="1"/>
            <a:r>
              <a:rPr lang="en-US" dirty="0">
                <a:latin typeface="Arial" charset="0"/>
              </a:rPr>
              <a:t>User manual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Provides basic maintenance tasks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2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 Tools Provided by Manufacturers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To determine problem components use diagnostic software provided by manufacturer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Sources: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Manufacturer’s Web site</a:t>
            </a:r>
          </a:p>
          <a:p>
            <a:pPr lvl="2" eaLnBrk="1" hangingPunct="1"/>
            <a:r>
              <a:rPr lang="en-US" dirty="0">
                <a:latin typeface="Arial" charset="0"/>
              </a:rPr>
              <a:t>CDs bundled with the notebook</a:t>
            </a:r>
          </a:p>
          <a:p>
            <a:pPr lvl="2" eaLnBrk="1" hangingPunct="1"/>
            <a:r>
              <a:rPr lang="en-US" dirty="0">
                <a:latin typeface="Arial" charset="0"/>
              </a:rPr>
              <a:t>Hard drive or floppy disk</a:t>
            </a:r>
          </a:p>
          <a:p>
            <a:pPr lvl="1" eaLnBrk="1" hangingPunct="1"/>
            <a:r>
              <a:rPr lang="en-US" dirty="0">
                <a:latin typeface="Arial" charset="0"/>
              </a:rPr>
              <a:t>Example: PC-Doctor</a:t>
            </a:r>
          </a:p>
          <a:p>
            <a:pPr lvl="2" eaLnBrk="1" hangingPunct="1"/>
            <a:r>
              <a:rPr lang="en-US" dirty="0">
                <a:latin typeface="Arial" charset="0"/>
              </a:rPr>
              <a:t>Included with Lenovo, Fujitsu, and HP notebooks</a:t>
            </a:r>
          </a:p>
          <a:p>
            <a:pPr lvl="2" eaLnBrk="1" hangingPunct="1"/>
            <a:r>
              <a:rPr lang="en-US" dirty="0">
                <a:latin typeface="Arial" charset="0"/>
              </a:rPr>
              <a:t>Can be purchased separately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4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may become necessary to open a laptop case to upgrade memory, exchange a hard drive, or replace a failed component</a:t>
            </a:r>
          </a:p>
          <a:p>
            <a:r>
              <a:rPr lang="en-US" dirty="0" smtClean="0"/>
              <a:t>Replacing a broken LCD panel or motherboard can be a complex process</a:t>
            </a:r>
          </a:p>
          <a:p>
            <a:r>
              <a:rPr lang="en-US" dirty="0" smtClean="0"/>
              <a:t>Screws and nuts on a laptop are smaller than a desktop</a:t>
            </a:r>
          </a:p>
          <a:p>
            <a:pPr lvl="1"/>
            <a:r>
              <a:rPr lang="en-US" dirty="0" smtClean="0"/>
              <a:t>Require smaller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Requires special tools and extra </a:t>
            </a:r>
            <a:r>
              <a:rPr lang="en-US" dirty="0" smtClean="0">
                <a:latin typeface="Arial" charset="0"/>
              </a:rPr>
              <a:t>patience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 descr="Use a small screwdriver or dental pick to pry up the plastic cover hiding a screw&#10;" title="Figure 2-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2133600"/>
            <a:ext cx="4133850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8443" y="5573893"/>
            <a:ext cx="676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2-21  </a:t>
            </a:r>
            <a:r>
              <a:rPr lang="en-US" sz="1200" dirty="0"/>
              <a:t>Use a small screwdriver or dental pick to pry up the </a:t>
            </a:r>
            <a:r>
              <a:rPr lang="en-US" sz="1200" dirty="0" smtClean="0"/>
              <a:t>plastic cover </a:t>
            </a:r>
            <a:r>
              <a:rPr lang="en-US" sz="1200" dirty="0"/>
              <a:t>hiding a screw</a:t>
            </a:r>
          </a:p>
        </p:txBody>
      </p:sp>
    </p:spTree>
    <p:extLst>
      <p:ext uri="{BB962C8B-B14F-4D97-AF65-F5344CB8AC3E}">
        <p14:creationId xmlns:p14="http://schemas.microsoft.com/office/powerpoint/2010/main" val="3991822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Requires special tools and extra </a:t>
            </a:r>
            <a:r>
              <a:rPr lang="en-US" dirty="0" smtClean="0">
                <a:latin typeface="Arial" charset="0"/>
              </a:rPr>
              <a:t>patience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8443" y="5573893"/>
            <a:ext cx="676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2-22  </a:t>
            </a:r>
            <a:r>
              <a:rPr lang="en-US" sz="1200" dirty="0"/>
              <a:t>To protect the system against ESD, attach the alligator clip of </a:t>
            </a:r>
            <a:r>
              <a:rPr lang="en-US" sz="1200" dirty="0" smtClean="0"/>
              <a:t>a ground </a:t>
            </a:r>
            <a:r>
              <a:rPr lang="en-US" sz="1200" dirty="0"/>
              <a:t>strap to an </a:t>
            </a:r>
            <a:r>
              <a:rPr lang="en-US" sz="1200" dirty="0" smtClean="0"/>
              <a:t>                 	I/O </a:t>
            </a:r>
            <a:r>
              <a:rPr lang="en-US" sz="1200" dirty="0"/>
              <a:t>port on the back of the laptop</a:t>
            </a:r>
          </a:p>
        </p:txBody>
      </p:sp>
      <p:pic>
        <p:nvPicPr>
          <p:cNvPr id="8" name="Picture 7" descr="To protect the system against ESD, attach the alligator clip of a&#10;ground strap to an I/O port on the back of the laptop" title="Figure 2-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2200"/>
            <a:ext cx="4267200" cy="28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2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Many small screws require smaller tools</a:t>
            </a:r>
          </a:p>
          <a:p>
            <a:pPr eaLnBrk="1" hangingPunct="1"/>
            <a:r>
              <a:rPr lang="en-US" dirty="0">
                <a:latin typeface="Arial" charset="0"/>
              </a:rPr>
              <a:t>Work methodically: 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screws and components organized</a:t>
            </a:r>
          </a:p>
          <a:p>
            <a:pPr lvl="2" eaLnBrk="1" hangingPunct="1"/>
            <a:r>
              <a:rPr lang="en-US" dirty="0">
                <a:latin typeface="Arial" charset="0"/>
              </a:rPr>
              <a:t>Place screws in a pillbox (label each compartment)</a:t>
            </a:r>
          </a:p>
          <a:p>
            <a:pPr lvl="2" eaLnBrk="1" hangingPunct="1"/>
            <a:r>
              <a:rPr lang="en-US" dirty="0">
                <a:latin typeface="Arial" charset="0"/>
              </a:rPr>
              <a:t>Place screws on soft padded work surface</a:t>
            </a:r>
          </a:p>
          <a:p>
            <a:pPr lvl="3" eaLnBrk="1" hangingPunct="1"/>
            <a:r>
              <a:rPr lang="en-US" dirty="0">
                <a:latin typeface="Arial" charset="0"/>
              </a:rPr>
              <a:t>Use white labeling tape</a:t>
            </a:r>
          </a:p>
          <a:p>
            <a:pPr lvl="2" eaLnBrk="1" hangingPunct="1"/>
            <a:r>
              <a:rPr lang="en-US" dirty="0">
                <a:latin typeface="Arial" charset="0"/>
              </a:rPr>
              <a:t>Place screws on notebook paper</a:t>
            </a:r>
          </a:p>
          <a:p>
            <a:pPr lvl="3" eaLnBrk="1" hangingPunct="1"/>
            <a:r>
              <a:rPr lang="en-US" dirty="0">
                <a:latin typeface="Arial" charset="0"/>
              </a:rPr>
              <a:t>Write where screw belongs</a:t>
            </a:r>
          </a:p>
          <a:p>
            <a:pPr lvl="2" eaLnBrk="1" hangingPunct="1"/>
            <a:r>
              <a:rPr lang="en-US" dirty="0">
                <a:latin typeface="Arial" charset="0"/>
              </a:rPr>
              <a:t>Tape screw beside manufacturer documentation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notes to help with reassembly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02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pic>
        <p:nvPicPr>
          <p:cNvPr id="6" name="Content Placeholder 5" descr="Tape screws beside the step in the manufacturer documentation&#10;that told you to remove the screw" title="Figure 2-4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1828800"/>
            <a:ext cx="4648200" cy="30823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TextBox 6" descr="Tape screws beside the step in the manufacturer documentation&#10;that told you to remove the screw" title="Figure 2-38"/>
          <p:cNvSpPr txBox="1"/>
          <p:nvPr/>
        </p:nvSpPr>
        <p:spPr>
          <a:xfrm>
            <a:off x="1188443" y="5573893"/>
            <a:ext cx="676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2-23  </a:t>
            </a:r>
            <a:r>
              <a:rPr lang="en-US" sz="1200" dirty="0"/>
              <a:t>Tape screws beside the step in the manufacturer </a:t>
            </a:r>
            <a:r>
              <a:rPr lang="en-US" sz="1200" dirty="0" smtClean="0"/>
              <a:t>documentation that </a:t>
            </a:r>
            <a:r>
              <a:rPr lang="en-US" sz="1200" dirty="0"/>
              <a:t>told you to </a:t>
            </a:r>
            <a:r>
              <a:rPr lang="en-US" sz="1200" dirty="0" smtClean="0"/>
              <a:t>	remove </a:t>
            </a:r>
            <a:r>
              <a:rPr lang="en-US" sz="1200" dirty="0"/>
              <a:t>the screw</a:t>
            </a:r>
          </a:p>
        </p:txBody>
      </p:sp>
    </p:spTree>
    <p:extLst>
      <p:ext uri="{BB962C8B-B14F-4D97-AF65-F5344CB8AC3E}">
        <p14:creationId xmlns:p14="http://schemas.microsoft.com/office/powerpoint/2010/main" val="2371978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Disassembly tips: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Find the hardware service manual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Consider the warranty might still apply</a:t>
            </a:r>
          </a:p>
          <a:p>
            <a:pPr lvl="2" eaLnBrk="1" hangingPunct="1"/>
            <a:r>
              <a:rPr lang="en-US" dirty="0">
                <a:latin typeface="Arial" charset="0"/>
              </a:rPr>
              <a:t>Opening the case might void the warranty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Take the time necessary, do not force anything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Protect against ESD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Understand ZIF connectors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Pry up plastic covers with dental pick or screwdriver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Plastic screws may be used only once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Disassemble components in order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41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TextBox 6" descr="Tape screws beside the step in the manufacturer documentation&#10;that told you to remove the screw" title="Figure 2-38"/>
          <p:cNvSpPr txBox="1"/>
          <p:nvPr/>
        </p:nvSpPr>
        <p:spPr>
          <a:xfrm>
            <a:off x="1661021" y="5529784"/>
            <a:ext cx="536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2-24  </a:t>
            </a:r>
            <a:r>
              <a:rPr lang="en-US" sz="1200" dirty="0"/>
              <a:t>Three ZIF connectors hold the three keyboard cables in place</a:t>
            </a:r>
          </a:p>
        </p:txBody>
      </p:sp>
      <p:pic>
        <p:nvPicPr>
          <p:cNvPr id="8" name="Content Placeholder 7" descr="Three ZIF connectors hold the three keyboard cables in place" title="Figure 2-4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2200" y="2133600"/>
            <a:ext cx="3962400" cy="29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4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Plan and Organize Your 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Protect yourself and the equipment</a:t>
            </a:r>
          </a:p>
          <a:p>
            <a:pPr lvl="1" eaLnBrk="1" hangingPunct="1"/>
            <a:r>
              <a:rPr lang="en-US" dirty="0" smtClean="0"/>
              <a:t>Don’t touch a microchip with a magnetized screwdriver</a:t>
            </a:r>
          </a:p>
          <a:p>
            <a:pPr lvl="1" eaLnBrk="1" hangingPunct="1"/>
            <a:r>
              <a:rPr lang="en-US" dirty="0" smtClean="0"/>
              <a:t>Never ever touch inside of a turned on computer</a:t>
            </a:r>
          </a:p>
          <a:p>
            <a:pPr lvl="1" eaLnBrk="1" hangingPunct="1"/>
            <a:r>
              <a:rPr lang="en-US" dirty="0" smtClean="0"/>
              <a:t>Consider monitor, power supply as “black boxes”</a:t>
            </a:r>
          </a:p>
          <a:p>
            <a:pPr lvl="2" eaLnBrk="1" hangingPunct="1"/>
            <a:r>
              <a:rPr lang="en-US" dirty="0" smtClean="0"/>
              <a:t>Never remove the cover or touch inside</a:t>
            </a:r>
          </a:p>
          <a:p>
            <a:pPr lvl="1" eaLnBrk="1" hangingPunct="1"/>
            <a:r>
              <a:rPr lang="en-US" dirty="0" smtClean="0"/>
              <a:t>Watch out for sharp edges that can cut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398096F-BCC2-450B-997D-1DA61B0C34B9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Laptop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Reassembly tips: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Reassemble notebook in reverse order</a:t>
            </a:r>
          </a:p>
          <a:p>
            <a:pPr lvl="1" eaLnBrk="1" hangingPunct="1"/>
            <a:r>
              <a:rPr lang="en-US" dirty="0">
                <a:latin typeface="Arial" charset="0"/>
              </a:rPr>
              <a:t>Tighten, but do not over tighten, all screws</a:t>
            </a:r>
          </a:p>
          <a:p>
            <a:pPr lvl="1" eaLnBrk="1" hangingPunct="1"/>
            <a:r>
              <a:rPr lang="en-US" dirty="0">
                <a:latin typeface="Arial" charset="0"/>
              </a:rPr>
              <a:t>Before installing the battery or AC adapter verify there are no loose parts inside the notebook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84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working inside a computer, stay organized, keep careful notes, and follow all safety procedures</a:t>
            </a:r>
          </a:p>
          <a:p>
            <a:pPr eaLnBrk="1" hangingPunct="1"/>
            <a:r>
              <a:rPr lang="en-US" dirty="0" smtClean="0"/>
              <a:t>Before opening a case, shut down the system, unplug it, disconnect all cables, and press the power button to drain residual power</a:t>
            </a:r>
          </a:p>
          <a:p>
            <a:pPr eaLnBrk="1" hangingPunct="1"/>
            <a:r>
              <a:rPr lang="en-US" dirty="0" smtClean="0"/>
              <a:t>An expansion card fits in a slot on the motherboard and is anchored to the case by a single screw or clip</a:t>
            </a:r>
          </a:p>
          <a:p>
            <a:pPr eaLnBrk="1" hangingPunct="1"/>
            <a:r>
              <a:rPr lang="en-US" dirty="0" smtClean="0"/>
              <a:t>Laptop computers are designed for travel, so smaller and more durable replacement parts cost more than they do for desktops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0EF79FD-B377-445D-9375-6F1AF12ED7DA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laptop </a:t>
            </a:r>
            <a:r>
              <a:rPr lang="en-US" dirty="0">
                <a:latin typeface="Arial" charset="0"/>
              </a:rPr>
              <a:t>manufacturer documentation are useful when disassembling, troubleshooting, and repairing a notebook</a:t>
            </a:r>
          </a:p>
          <a:p>
            <a:pPr eaLnBrk="1" hangingPunct="1"/>
            <a:r>
              <a:rPr lang="en-US" dirty="0" smtClean="0"/>
              <a:t>When an internal component needs replacing, consider the possibility of disabling the component and using an external peripheral device in its place</a:t>
            </a:r>
          </a:p>
          <a:p>
            <a:pPr eaLnBrk="1" hangingPunct="1"/>
            <a:r>
              <a:rPr lang="en-US" dirty="0" smtClean="0"/>
              <a:t>Replacing the laptop might be more cost effective than performing labor-intensive repairs</a:t>
            </a:r>
          </a:p>
          <a:p>
            <a:pPr eaLnBrk="1" hangingPunct="1"/>
            <a:r>
              <a:rPr lang="en-US" dirty="0" smtClean="0"/>
              <a:t>When disassembling a laptop, the manufacturer’s service manual is essential</a:t>
            </a:r>
            <a:endParaRPr lang="en-US" dirty="0"/>
          </a:p>
          <a:p>
            <a:pPr eaLnBrk="1" hangingPunct="1"/>
            <a:endParaRPr lang="en-US" dirty="0" smtClean="0"/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0EF79FD-B377-445D-9375-6F1AF12ED7DA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0423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upgrading components on a </a:t>
            </a:r>
            <a:r>
              <a:rPr lang="en-US" dirty="0" smtClean="0"/>
              <a:t>laptop, </a:t>
            </a:r>
            <a:r>
              <a:rPr lang="en-US" dirty="0"/>
              <a:t>use components that are the same brand as </a:t>
            </a:r>
            <a:r>
              <a:rPr lang="en-US" dirty="0" smtClean="0"/>
              <a:t>the laptop</a:t>
            </a:r>
          </a:p>
          <a:p>
            <a:pPr eaLnBrk="1" hangingPunct="1"/>
            <a:r>
              <a:rPr lang="en-US" dirty="0" smtClean="0"/>
              <a:t>Follow directions in a service manual to disassemble a laptop</a:t>
            </a:r>
            <a:endParaRPr lang="en-US" dirty="0"/>
          </a:p>
          <a:p>
            <a:pPr eaLnBrk="1" hangingPunct="1"/>
            <a:endParaRPr lang="en-US" dirty="0" smtClean="0"/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0EF79FD-B377-445D-9375-6F1AF12ED7DA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459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pic>
        <p:nvPicPr>
          <p:cNvPr id="6" name="Content Placeholder 5" descr="Decide which side panel to remove" title="Figure 2-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7487" y="1600200"/>
            <a:ext cx="3629025" cy="3935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9869" y="5753652"/>
            <a:ext cx="338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2-1  </a:t>
            </a:r>
            <a:r>
              <a:rPr lang="en-US" sz="1200" dirty="0" smtClean="0"/>
              <a:t>Decide which side panel to remove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443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8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50075" y="5555378"/>
            <a:ext cx="4443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2-2  </a:t>
            </a:r>
            <a:r>
              <a:rPr lang="en-US" sz="1200" dirty="0" smtClean="0"/>
              <a:t>Locate the screws that hold the side panel in place</a:t>
            </a:r>
            <a:endParaRPr lang="en-US" sz="1200" dirty="0"/>
          </a:p>
        </p:txBody>
      </p:sp>
      <p:pic>
        <p:nvPicPr>
          <p:cNvPr id="3" name="Content Placeholder 2" descr="Locate the screws that hold the side panel in place" title="Figure 2-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1711" y="2047357"/>
            <a:ext cx="4600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7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Hardware, 9th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9</a:t>
            </a:fld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50075" y="5555378"/>
            <a:ext cx="427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Figure </a:t>
            </a:r>
            <a:r>
              <a:rPr lang="en-US" sz="1200" b="1" dirty="0" smtClean="0"/>
              <a:t>2-3 </a:t>
            </a:r>
            <a:r>
              <a:rPr lang="en-US" sz="1200" dirty="0"/>
              <a:t>On this system, clips hold the side panel in place</a:t>
            </a:r>
          </a:p>
        </p:txBody>
      </p:sp>
      <p:pic>
        <p:nvPicPr>
          <p:cNvPr id="5" name="Content Placeholder 4" descr="On this system, clips hold the side panel in place" title="Figure 2-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1830486"/>
            <a:ext cx="533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42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5890</Words>
  <Application>Microsoft Office PowerPoint</Application>
  <PresentationFormat>On-screen Show (4:3)</PresentationFormat>
  <Paragraphs>801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ＭＳ Ｐゴシック</vt:lpstr>
      <vt:lpstr>Arial</vt:lpstr>
      <vt:lpstr>Times New Roman</vt:lpstr>
      <vt:lpstr>1_Default Design</vt:lpstr>
      <vt:lpstr>3_Default Design</vt:lpstr>
      <vt:lpstr>A+ Guide to Hardware, 9th Edition </vt:lpstr>
      <vt:lpstr>Objectives</vt:lpstr>
      <vt:lpstr>How to Work Inside a Desktop Computer Case</vt:lpstr>
      <vt:lpstr>Step 1: Plan and Organize Your Work</vt:lpstr>
      <vt:lpstr>Step 1: Plan and Organize Your Work</vt:lpstr>
      <vt:lpstr>Step 2: Open the Computer Case and Examine the System</vt:lpstr>
      <vt:lpstr>Step 2: Open the Computer Case and Examine the System</vt:lpstr>
      <vt:lpstr>Step 2: Open the Computer Case and Examine the System</vt:lpstr>
      <vt:lpstr>Step 2: Open the Computer Case and Examine the System</vt:lpstr>
      <vt:lpstr>Step 2: Open the Computer Case and Examine the System</vt:lpstr>
      <vt:lpstr>Step 2: Open the Computer Case and Examine the System</vt:lpstr>
      <vt:lpstr>Step 2: Open the Computer Case and Examine the System</vt:lpstr>
      <vt:lpstr>Step 2: Open the Computer Case and Examine the System</vt:lpstr>
      <vt:lpstr>Step 2: Open the Computer Case and Examine the System</vt:lpstr>
      <vt:lpstr>Step 3: Remove Expansion Cards</vt:lpstr>
      <vt:lpstr>Step 3: Remove Expansion Cards</vt:lpstr>
      <vt:lpstr>Step 3: Remove Expansion Cards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 4: Remove the Motherboard, Power Supply, and Drives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Steps to Put a Computer Back Together</vt:lpstr>
      <vt:lpstr>Special Considerations when Supporting Laptops</vt:lpstr>
      <vt:lpstr>Warranty Concerns</vt:lpstr>
      <vt:lpstr>Service Manuals and Other Sources of Information</vt:lpstr>
      <vt:lpstr>Diagnostic Tools Provided by Manufacturers</vt:lpstr>
      <vt:lpstr>How to Work Inside a Laptop Computer</vt:lpstr>
      <vt:lpstr>How to Work Inside a Laptop Computer</vt:lpstr>
      <vt:lpstr>How to Work Inside a Laptop Computer</vt:lpstr>
      <vt:lpstr>How to Work Inside a Laptop Computer</vt:lpstr>
      <vt:lpstr>How to Work Inside a Laptop Computer</vt:lpstr>
      <vt:lpstr>How to Work Inside a Laptop Computer</vt:lpstr>
      <vt:lpstr>How to Work Inside a Laptop Computer</vt:lpstr>
      <vt:lpstr>How to Work Inside a Laptop Computer</vt:lpstr>
      <vt:lpstr>Summary</vt:lpstr>
      <vt:lpstr>Summary</vt:lpstr>
      <vt:lpstr>Summary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443</cp:revision>
  <dcterms:created xsi:type="dcterms:W3CDTF">2009-09-28T15:58:36Z</dcterms:created>
  <dcterms:modified xsi:type="dcterms:W3CDTF">2019-02-03T11:16:19Z</dcterms:modified>
</cp:coreProperties>
</file>